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63" r:id="rId5"/>
    <p:sldId id="258" r:id="rId6"/>
    <p:sldId id="259" r:id="rId7"/>
    <p:sldId id="262" r:id="rId8"/>
    <p:sldId id="264" r:id="rId9"/>
    <p:sldId id="266" r:id="rId10"/>
    <p:sldId id="267" r:id="rId11"/>
    <p:sldId id="265" r:id="rId12"/>
    <p:sldId id="268" r:id="rId13"/>
    <p:sldId id="272" r:id="rId14"/>
    <p:sldId id="273" r:id="rId15"/>
    <p:sldId id="274" r:id="rId16"/>
    <p:sldId id="275" r:id="rId17"/>
    <p:sldId id="269" r:id="rId18"/>
    <p:sldId id="276" r:id="rId19"/>
    <p:sldId id="270" r:id="rId20"/>
    <p:sldId id="27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3" d="100"/>
          <a:sy n="103" d="100"/>
        </p:scale>
        <p:origin x="-1056"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2DF66AD8-BC4A-4004-9882-414398D930CA}" type="datetimeFigureOut">
              <a:rPr lang="en-US" smtClean="0"/>
              <a:t>4/9/14</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tabLst/>
              <a:defRPr sz="1800"/>
            </a:lvl6pPr>
            <a:lvl7pPr marL="2290763" indent="-344488">
              <a:tabLst/>
              <a:defRPr sz="1800"/>
            </a:lvl7pPr>
            <a:lvl8pPr marL="2290763" indent="-344488">
              <a:tabLst/>
              <a:defRPr sz="1800"/>
            </a:lvl8pPr>
            <a:lvl9pPr marL="2290763" indent="-344488">
              <a:tabLst/>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DF66AD8-BC4A-4004-9882-414398D930CA}" type="datetimeFigureOut">
              <a:rPr lang="en-US" smtClean="0"/>
              <a:t>4/9/14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F66AD8-BC4A-4004-9882-414398D930CA}" type="datetimeFigureOut">
              <a:rPr lang="en-US" smtClean="0"/>
              <a:t>4/9/14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14398" y="2866030"/>
            <a:ext cx="3563938"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4/9/14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4/9/14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4/9/14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dirty="0"/>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2DF66AD8-BC4A-4004-9882-414398D930CA}" type="datetimeFigureOut">
              <a:rPr lang="en-US" smtClean="0"/>
              <a:t>4/9/14</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ts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2DF66AD8-BC4A-4004-9882-414398D930CA}" type="datetimeFigureOut">
              <a:rPr lang="en-US" smtClean="0"/>
              <a:t>4/9/14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F66AD8-BC4A-4004-9882-414398D930CA}" type="datetimeFigureOut">
              <a:rPr lang="en-US" smtClean="0"/>
              <a:t>4/9/14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2DF66AD8-BC4A-4004-9882-414398D930CA}" type="datetimeFigureOut">
              <a:rPr lang="en-US" smtClean="0"/>
              <a:t>4/9/14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D2C864-9362-43C7-A136-D9C41D93A96D}" type="slidenum">
              <a:rPr lang="en-US" smtClean="0"/>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4/9/14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2DF66AD8-BC4A-4004-9882-414398D930CA}" type="datetimeFigureOut">
              <a:rPr lang="en-US" smtClean="0"/>
              <a:t>4/9/14</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B9D2C864-9362-43C7-A136-D9C41D93A9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29076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6pPr>
      <a:lvl7pPr marL="2625725" indent="-344488" algn="l" defTabSz="914400" rtl="0" eaLnBrk="1" latinLnBrk="0" hangingPunct="1">
        <a:spcBef>
          <a:spcPct val="20000"/>
        </a:spcBef>
        <a:buSzPct val="90000"/>
        <a:buFontTx/>
        <a:buBlip>
          <a:blip r:embed="rId24"/>
        </a:buBlip>
        <a:defRPr lang="en-US" sz="1800" kern="1200" dirty="0" smtClean="0">
          <a:solidFill>
            <a:schemeClr val="tx1"/>
          </a:solidFill>
          <a:latin typeface="+mn-lt"/>
          <a:ea typeface="+mn-ea"/>
          <a:cs typeface="+mn-cs"/>
        </a:defRPr>
      </a:lvl7pPr>
      <a:lvl8pPr marL="297021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8pPr>
      <a:lvl9pPr marL="3313113" indent="-344488" algn="l" defTabSz="914400" rtl="0" eaLnBrk="1" latinLnBrk="0" hangingPunct="1">
        <a:spcBef>
          <a:spcPct val="20000"/>
        </a:spcBef>
        <a:buSzPct val="90000"/>
        <a:buFontTx/>
        <a:buBlip>
          <a:blip r:embed="rId23"/>
        </a:buBlip>
        <a:defRPr lang="en-US" sz="1800" kern="1200" dirty="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s://www.youtube.com/channel/UCnOMgmLN4HzzAyHOXgobHQA/playlists" TargetMode="External"/><Relationship Id="rId3" Type="http://schemas.openxmlformats.org/officeDocument/2006/relationships/hyperlink" Target="http://screencast-o-matic.com"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4228" y="0"/>
            <a:ext cx="6477000" cy="1914144"/>
          </a:xfrm>
        </p:spPr>
        <p:txBody>
          <a:bodyPr/>
          <a:lstStyle/>
          <a:p>
            <a:r>
              <a:rPr lang="en-US" sz="7200" dirty="0" smtClean="0"/>
              <a:t>Dave Gilbert	</a:t>
            </a:r>
            <a:endParaRPr lang="en-US" sz="7200" dirty="0"/>
          </a:p>
        </p:txBody>
      </p:sp>
      <p:sp>
        <p:nvSpPr>
          <p:cNvPr id="3" name="Subtitle 2"/>
          <p:cNvSpPr>
            <a:spLocks noGrp="1"/>
          </p:cNvSpPr>
          <p:nvPr>
            <p:ph type="subTitle" idx="1"/>
          </p:nvPr>
        </p:nvSpPr>
        <p:spPr>
          <a:xfrm>
            <a:off x="1898255" y="2186553"/>
            <a:ext cx="7624324" cy="1174088"/>
          </a:xfrm>
        </p:spPr>
        <p:txBody>
          <a:bodyPr>
            <a:normAutofit/>
          </a:bodyPr>
          <a:lstStyle/>
          <a:p>
            <a:r>
              <a:rPr lang="en-US" sz="4000" dirty="0" smtClean="0"/>
              <a:t>Why and How I ‘Flipped’ My Class</a:t>
            </a:r>
            <a:endParaRPr lang="en-US" sz="4000" dirty="0"/>
          </a:p>
        </p:txBody>
      </p:sp>
    </p:spTree>
    <p:extLst>
      <p:ext uri="{BB962C8B-B14F-4D97-AF65-F5344CB8AC3E}">
        <p14:creationId xmlns:p14="http://schemas.microsoft.com/office/powerpoint/2010/main" val="68147909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Year 1 – Completely Flipped </a:t>
            </a:r>
            <a:endParaRPr lang="en-US" dirty="0"/>
          </a:p>
        </p:txBody>
      </p:sp>
      <p:sp>
        <p:nvSpPr>
          <p:cNvPr id="3" name="Content Placeholder 2"/>
          <p:cNvSpPr>
            <a:spLocks noGrp="1"/>
          </p:cNvSpPr>
          <p:nvPr>
            <p:ph idx="1"/>
          </p:nvPr>
        </p:nvSpPr>
        <p:spPr/>
        <p:txBody>
          <a:bodyPr>
            <a:normAutofit lnSpcReduction="10000"/>
          </a:bodyPr>
          <a:lstStyle/>
          <a:p>
            <a:r>
              <a:rPr lang="en-US" sz="3600" dirty="0" smtClean="0"/>
              <a:t>Admin</a:t>
            </a:r>
          </a:p>
          <a:p>
            <a:pPr lvl="1"/>
            <a:r>
              <a:rPr lang="en-US" dirty="0" smtClean="0"/>
              <a:t>Trial</a:t>
            </a:r>
          </a:p>
          <a:p>
            <a:pPr lvl="1"/>
            <a:r>
              <a:rPr lang="en-US" dirty="0" smtClean="0"/>
              <a:t>DON’T MANDATE</a:t>
            </a:r>
          </a:p>
          <a:p>
            <a:r>
              <a:rPr lang="en-US" sz="3600" dirty="0" smtClean="0"/>
              <a:t>Parent letter </a:t>
            </a:r>
            <a:r>
              <a:rPr lang="en-US" dirty="0" smtClean="0"/>
              <a:t>(on wiki) </a:t>
            </a:r>
          </a:p>
          <a:p>
            <a:pPr lvl="1"/>
            <a:r>
              <a:rPr lang="en-US" sz="2400" dirty="0" smtClean="0"/>
              <a:t>Educate your community</a:t>
            </a:r>
          </a:p>
          <a:p>
            <a:r>
              <a:rPr lang="en-US" sz="3600" dirty="0" smtClean="0"/>
              <a:t>2 VERSIONS!!</a:t>
            </a:r>
            <a:r>
              <a:rPr lang="en-US" sz="3600" dirty="0" smtClean="0"/>
              <a:t>!</a:t>
            </a:r>
          </a:p>
          <a:p>
            <a:r>
              <a:rPr lang="en-US" sz="3600" smtClean="0"/>
              <a:t>Students like YOUR videos</a:t>
            </a:r>
            <a:endParaRPr lang="en-US" sz="3600" dirty="0" smtClean="0"/>
          </a:p>
          <a:p>
            <a:endParaRPr lang="en-US" sz="3600" dirty="0"/>
          </a:p>
        </p:txBody>
      </p:sp>
    </p:spTree>
    <p:extLst>
      <p:ext uri="{BB962C8B-B14F-4D97-AF65-F5344CB8AC3E}">
        <p14:creationId xmlns:p14="http://schemas.microsoft.com/office/powerpoint/2010/main" val="17394058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8341"/>
            <a:ext cx="7313613" cy="868362"/>
          </a:xfrm>
        </p:spPr>
        <p:txBody>
          <a:bodyPr/>
          <a:lstStyle/>
          <a:p>
            <a:r>
              <a:rPr lang="en-US" dirty="0" smtClean="0"/>
              <a:t>My Model: </a:t>
            </a:r>
            <a:endParaRPr lang="en-US" dirty="0"/>
          </a:p>
        </p:txBody>
      </p:sp>
      <p:sp>
        <p:nvSpPr>
          <p:cNvPr id="3" name="Content Placeholder 2"/>
          <p:cNvSpPr>
            <a:spLocks noGrp="1"/>
          </p:cNvSpPr>
          <p:nvPr>
            <p:ph idx="1"/>
          </p:nvPr>
        </p:nvSpPr>
        <p:spPr>
          <a:xfrm>
            <a:off x="794085" y="770020"/>
            <a:ext cx="8149389" cy="5713663"/>
          </a:xfrm>
        </p:spPr>
        <p:txBody>
          <a:bodyPr>
            <a:noAutofit/>
          </a:bodyPr>
          <a:lstStyle/>
          <a:p>
            <a:r>
              <a:rPr lang="en-US" dirty="0" smtClean="0"/>
              <a:t>Chapter Packet </a:t>
            </a:r>
          </a:p>
          <a:p>
            <a:r>
              <a:rPr lang="en-US" dirty="0" smtClean="0"/>
              <a:t>Video </a:t>
            </a:r>
            <a:r>
              <a:rPr lang="en-US" dirty="0" smtClean="0">
                <a:sym typeface="Wingdings"/>
              </a:rPr>
              <a:t> </a:t>
            </a:r>
            <a:r>
              <a:rPr lang="en-US" dirty="0" smtClean="0"/>
              <a:t>Notes </a:t>
            </a:r>
            <a:r>
              <a:rPr lang="en-US" dirty="0" smtClean="0">
                <a:sym typeface="Wingdings"/>
              </a:rPr>
              <a:t> </a:t>
            </a:r>
            <a:r>
              <a:rPr lang="en-US" dirty="0" smtClean="0"/>
              <a:t>“You Try’s”  </a:t>
            </a:r>
          </a:p>
          <a:p>
            <a:pPr lvl="1"/>
            <a:r>
              <a:rPr lang="en-US" dirty="0" smtClean="0"/>
              <a:t>2 Videos</a:t>
            </a:r>
          </a:p>
          <a:p>
            <a:pPr lvl="1"/>
            <a:r>
              <a:rPr lang="en-US" dirty="0" smtClean="0"/>
              <a:t>Pause, Rewind, Re-watch</a:t>
            </a:r>
          </a:p>
          <a:p>
            <a:r>
              <a:rPr lang="en-US" dirty="0"/>
              <a:t>W</a:t>
            </a:r>
            <a:r>
              <a:rPr lang="en-US" dirty="0" smtClean="0"/>
              <a:t>arm </a:t>
            </a:r>
            <a:r>
              <a:rPr lang="en-US" dirty="0"/>
              <a:t>up/</a:t>
            </a:r>
            <a:r>
              <a:rPr lang="en-US" dirty="0" smtClean="0"/>
              <a:t>debrief </a:t>
            </a:r>
          </a:p>
          <a:p>
            <a:r>
              <a:rPr lang="en-US" dirty="0" smtClean="0"/>
              <a:t>practice</a:t>
            </a:r>
            <a:r>
              <a:rPr lang="en-US" dirty="0"/>
              <a:t>/activity/demo etc. </a:t>
            </a:r>
          </a:p>
          <a:p>
            <a:r>
              <a:rPr lang="en-US" sz="2800" dirty="0" smtClean="0"/>
              <a:t>Formative </a:t>
            </a:r>
            <a:r>
              <a:rPr lang="en-US" sz="4000" i="1" u="sng" dirty="0" smtClean="0"/>
              <a:t>EXIT QUIZ</a:t>
            </a:r>
            <a:r>
              <a:rPr lang="en-US" sz="4000" dirty="0" smtClean="0"/>
              <a:t> </a:t>
            </a:r>
            <a:r>
              <a:rPr lang="en-US" b="1" dirty="0" smtClean="0"/>
              <a:t>(</a:t>
            </a:r>
            <a:r>
              <a:rPr lang="en-US" b="1" dirty="0" err="1"/>
              <a:t>retakeable</a:t>
            </a:r>
            <a:r>
              <a:rPr lang="en-US" b="1" dirty="0"/>
              <a:t> for 100%</a:t>
            </a:r>
            <a:r>
              <a:rPr lang="en-US" b="1" dirty="0" smtClean="0"/>
              <a:t>)</a:t>
            </a:r>
            <a:endParaRPr lang="en-US" dirty="0"/>
          </a:p>
          <a:p>
            <a:r>
              <a:rPr lang="en-US" dirty="0" smtClean="0"/>
              <a:t>Review </a:t>
            </a:r>
          </a:p>
          <a:p>
            <a:pPr marL="457200" lvl="1" indent="0">
              <a:buNone/>
            </a:pPr>
            <a:r>
              <a:rPr lang="en-US" dirty="0" smtClean="0">
                <a:sym typeface="Wingdings"/>
              </a:rPr>
              <a:t>   </a:t>
            </a:r>
            <a:r>
              <a:rPr lang="en-US" dirty="0" smtClean="0"/>
              <a:t>Mid</a:t>
            </a:r>
            <a:r>
              <a:rPr lang="en-US" dirty="0"/>
              <a:t>-Chapter </a:t>
            </a:r>
            <a:r>
              <a:rPr lang="en-US" dirty="0" smtClean="0"/>
              <a:t>quiz </a:t>
            </a:r>
          </a:p>
          <a:p>
            <a:pPr marL="457200" lvl="1" indent="0">
              <a:buNone/>
            </a:pPr>
            <a:r>
              <a:rPr lang="en-US" dirty="0" smtClean="0">
                <a:sym typeface="Wingdings"/>
              </a:rPr>
              <a:t>      …Summative Assessment</a:t>
            </a:r>
            <a:endParaRPr lang="en-US" dirty="0"/>
          </a:p>
        </p:txBody>
      </p:sp>
    </p:spTree>
    <p:extLst>
      <p:ext uri="{BB962C8B-B14F-4D97-AF65-F5344CB8AC3E}">
        <p14:creationId xmlns:p14="http://schemas.microsoft.com/office/powerpoint/2010/main" val="7441896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1710"/>
            <a:ext cx="7313613" cy="868362"/>
          </a:xfrm>
        </p:spPr>
        <p:txBody>
          <a:bodyPr/>
          <a:lstStyle/>
          <a:p>
            <a:r>
              <a:rPr lang="en-US" sz="4800" dirty="0" smtClean="0"/>
              <a:t>How…</a:t>
            </a:r>
            <a:endParaRPr lang="en-US" sz="4800" dirty="0"/>
          </a:p>
        </p:txBody>
      </p:sp>
      <p:sp>
        <p:nvSpPr>
          <p:cNvPr id="3" name="Content Placeholder 2"/>
          <p:cNvSpPr>
            <a:spLocks noGrp="1"/>
          </p:cNvSpPr>
          <p:nvPr>
            <p:ph idx="1"/>
          </p:nvPr>
        </p:nvSpPr>
        <p:spPr>
          <a:xfrm>
            <a:off x="655053" y="855579"/>
            <a:ext cx="7900735" cy="5494421"/>
          </a:xfrm>
        </p:spPr>
        <p:txBody>
          <a:bodyPr>
            <a:noAutofit/>
          </a:bodyPr>
          <a:lstStyle/>
          <a:p>
            <a:r>
              <a:rPr lang="en-US" sz="3200" dirty="0" smtClean="0">
                <a:hlinkClick r:id="rId2"/>
              </a:rPr>
              <a:t>YouTube</a:t>
            </a:r>
            <a:r>
              <a:rPr lang="en-US" sz="3200" b="1" i="1" dirty="0" smtClean="0">
                <a:hlinkClick r:id="rId2"/>
              </a:rPr>
              <a:t> </a:t>
            </a:r>
            <a:r>
              <a:rPr lang="en-US" sz="3200" b="1" i="1" dirty="0" smtClean="0"/>
              <a:t>(Use it!)</a:t>
            </a:r>
            <a:endParaRPr lang="en-US" sz="3200" dirty="0"/>
          </a:p>
          <a:p>
            <a:r>
              <a:rPr lang="en-US" sz="3200" dirty="0" smtClean="0">
                <a:hlinkClick r:id="rId3"/>
              </a:rPr>
              <a:t>screencast</a:t>
            </a:r>
            <a:r>
              <a:rPr lang="en-US" sz="3200" dirty="0">
                <a:hlinkClick r:id="rId3"/>
              </a:rPr>
              <a:t>-o-</a:t>
            </a:r>
            <a:r>
              <a:rPr lang="en-US" sz="3200" dirty="0" err="1">
                <a:hlinkClick r:id="rId3"/>
              </a:rPr>
              <a:t>matic</a:t>
            </a:r>
            <a:r>
              <a:rPr lang="en-US" sz="3200" dirty="0">
                <a:hlinkClick r:id="rId3"/>
              </a:rPr>
              <a:t> </a:t>
            </a:r>
            <a:r>
              <a:rPr lang="en-US" sz="3200" dirty="0"/>
              <a:t>(easy</a:t>
            </a:r>
            <a:r>
              <a:rPr lang="en-US" sz="3200" dirty="0" smtClean="0"/>
              <a:t>)</a:t>
            </a:r>
            <a:endParaRPr lang="en-US" sz="3200" dirty="0"/>
          </a:p>
          <a:p>
            <a:r>
              <a:rPr lang="en-US" sz="3200" dirty="0" err="1" smtClean="0"/>
              <a:t>screenflow</a:t>
            </a:r>
            <a:r>
              <a:rPr lang="en-US" sz="3200" dirty="0" smtClean="0"/>
              <a:t> </a:t>
            </a:r>
            <a:r>
              <a:rPr lang="en-US" sz="3200" dirty="0"/>
              <a:t>(robust)</a:t>
            </a:r>
          </a:p>
          <a:p>
            <a:r>
              <a:rPr lang="en-US" sz="3200" dirty="0" err="1" smtClean="0"/>
              <a:t>Doceri</a:t>
            </a:r>
            <a:r>
              <a:rPr lang="en-US" sz="3200" dirty="0" smtClean="0"/>
              <a:t> (</a:t>
            </a:r>
            <a:r>
              <a:rPr lang="en-US" sz="3200" dirty="0" err="1"/>
              <a:t>ipad</a:t>
            </a:r>
            <a:r>
              <a:rPr lang="en-US" sz="3200" dirty="0"/>
              <a:t> - great for </a:t>
            </a:r>
            <a:r>
              <a:rPr lang="en-US" sz="3200" u="sng" dirty="0" smtClean="0"/>
              <a:t>quick</a:t>
            </a:r>
            <a:r>
              <a:rPr lang="en-US" sz="3200" dirty="0" smtClean="0"/>
              <a:t> review </a:t>
            </a:r>
            <a:r>
              <a:rPr lang="en-US" sz="3200" dirty="0"/>
              <a:t>videos</a:t>
            </a:r>
            <a:r>
              <a:rPr lang="en-US" sz="3200" dirty="0" smtClean="0"/>
              <a:t>)</a:t>
            </a:r>
          </a:p>
          <a:p>
            <a:r>
              <a:rPr lang="en-US" sz="3200" dirty="0" err="1" smtClean="0"/>
              <a:t>educanon</a:t>
            </a:r>
            <a:r>
              <a:rPr lang="en-US" sz="3200" dirty="0" smtClean="0"/>
              <a:t> </a:t>
            </a:r>
            <a:r>
              <a:rPr lang="en-US" sz="3200" dirty="0"/>
              <a:t>(haven't tried yet--looks cool)</a:t>
            </a:r>
          </a:p>
          <a:p>
            <a:r>
              <a:rPr lang="en-US" sz="3200" dirty="0" smtClean="0"/>
              <a:t>Khan </a:t>
            </a:r>
            <a:r>
              <a:rPr lang="en-US" sz="3200" dirty="0"/>
              <a:t>Academy-now vs. </a:t>
            </a:r>
            <a:r>
              <a:rPr lang="en-US" sz="3200" dirty="0" smtClean="0"/>
              <a:t>then</a:t>
            </a:r>
          </a:p>
          <a:p>
            <a:r>
              <a:rPr lang="en-US" sz="3200" dirty="0" smtClean="0"/>
              <a:t>Others’ videos…</a:t>
            </a:r>
            <a:endParaRPr lang="en-US" sz="3200" dirty="0"/>
          </a:p>
        </p:txBody>
      </p:sp>
    </p:spTree>
    <p:extLst>
      <p:ext uri="{BB962C8B-B14F-4D97-AF65-F5344CB8AC3E}">
        <p14:creationId xmlns:p14="http://schemas.microsoft.com/office/powerpoint/2010/main" val="1930646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76124"/>
            <a:ext cx="9144000" cy="5715000"/>
          </a:xfrm>
          <a:prstGeom prst="rect">
            <a:avLst/>
          </a:prstGeom>
        </p:spPr>
      </p:pic>
    </p:spTree>
    <p:extLst>
      <p:ext uri="{BB962C8B-B14F-4D97-AF65-F5344CB8AC3E}">
        <p14:creationId xmlns:p14="http://schemas.microsoft.com/office/powerpoint/2010/main" val="1969116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700" y="0"/>
            <a:ext cx="9095784" cy="6858000"/>
          </a:xfrm>
          <a:prstGeom prst="rect">
            <a:avLst/>
          </a:prstGeom>
        </p:spPr>
      </p:pic>
    </p:spTree>
    <p:extLst>
      <p:ext uri="{BB962C8B-B14F-4D97-AF65-F5344CB8AC3E}">
        <p14:creationId xmlns:p14="http://schemas.microsoft.com/office/powerpoint/2010/main" val="427999985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0882" y="-1"/>
            <a:ext cx="10148137" cy="6520671"/>
          </a:xfrm>
          <a:prstGeom prst="rect">
            <a:avLst/>
          </a:prstGeom>
        </p:spPr>
      </p:pic>
    </p:spTree>
    <p:extLst>
      <p:ext uri="{BB962C8B-B14F-4D97-AF65-F5344CB8AC3E}">
        <p14:creationId xmlns:p14="http://schemas.microsoft.com/office/powerpoint/2010/main" val="4149181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571500"/>
            <a:ext cx="9144000" cy="5715000"/>
          </a:xfrm>
          <a:prstGeom prst="rect">
            <a:avLst/>
          </a:prstGeom>
        </p:spPr>
      </p:pic>
    </p:spTree>
    <p:extLst>
      <p:ext uri="{BB962C8B-B14F-4D97-AF65-F5344CB8AC3E}">
        <p14:creationId xmlns:p14="http://schemas.microsoft.com/office/powerpoint/2010/main" val="1940303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712"/>
            <a:ext cx="8996947" cy="868362"/>
          </a:xfrm>
        </p:spPr>
        <p:txBody>
          <a:bodyPr/>
          <a:lstStyle/>
          <a:p>
            <a:r>
              <a:rPr lang="en-US" dirty="0" smtClean="0"/>
              <a:t>What if they don</a:t>
            </a:r>
            <a:r>
              <a:rPr lang="fr-FR" dirty="0" smtClean="0"/>
              <a:t>’</a:t>
            </a:r>
            <a:r>
              <a:rPr lang="en-US" dirty="0" smtClean="0"/>
              <a:t>t watch the videos?!</a:t>
            </a:r>
            <a:endParaRPr lang="en-US" dirty="0"/>
          </a:p>
        </p:txBody>
      </p:sp>
      <p:sp>
        <p:nvSpPr>
          <p:cNvPr id="3" name="Content Placeholder 2"/>
          <p:cNvSpPr>
            <a:spLocks noGrp="1"/>
          </p:cNvSpPr>
          <p:nvPr>
            <p:ph idx="1"/>
          </p:nvPr>
        </p:nvSpPr>
        <p:spPr>
          <a:xfrm>
            <a:off x="307474" y="748632"/>
            <a:ext cx="8689473" cy="5561262"/>
          </a:xfrm>
        </p:spPr>
        <p:txBody>
          <a:bodyPr>
            <a:normAutofit lnSpcReduction="10000"/>
          </a:bodyPr>
          <a:lstStyle/>
          <a:p>
            <a:pPr marL="0">
              <a:lnSpc>
                <a:spcPct val="150000"/>
              </a:lnSpc>
              <a:spcBef>
                <a:spcPts val="0"/>
              </a:spcBef>
            </a:pPr>
            <a:r>
              <a:rPr lang="en-US" sz="2800" dirty="0" smtClean="0"/>
              <a:t>Desks </a:t>
            </a:r>
            <a:r>
              <a:rPr lang="en-US" sz="2800" dirty="0"/>
              <a:t>at back of the </a:t>
            </a:r>
            <a:r>
              <a:rPr lang="en-US" sz="2800" dirty="0" smtClean="0"/>
              <a:t>room</a:t>
            </a:r>
            <a:r>
              <a:rPr lang="en-US" sz="2800" dirty="0"/>
              <a:t> </a:t>
            </a:r>
            <a:r>
              <a:rPr lang="en-US" sz="2800" dirty="0" smtClean="0"/>
              <a:t>(ego check)</a:t>
            </a:r>
            <a:endParaRPr lang="en-US" sz="2800" dirty="0"/>
          </a:p>
          <a:p>
            <a:pPr marL="0">
              <a:lnSpc>
                <a:spcPct val="150000"/>
              </a:lnSpc>
              <a:spcBef>
                <a:spcPts val="0"/>
              </a:spcBef>
            </a:pPr>
            <a:r>
              <a:rPr lang="en-US" sz="2800" dirty="0"/>
              <a:t>G</a:t>
            </a:r>
            <a:r>
              <a:rPr lang="en-US" sz="2800" dirty="0" smtClean="0"/>
              <a:t>roup </a:t>
            </a:r>
            <a:r>
              <a:rPr lang="en-US" sz="2800" dirty="0"/>
              <a:t>learning</a:t>
            </a:r>
          </a:p>
          <a:p>
            <a:pPr marL="0">
              <a:lnSpc>
                <a:spcPct val="150000"/>
              </a:lnSpc>
              <a:spcBef>
                <a:spcPts val="0"/>
              </a:spcBef>
            </a:pPr>
            <a:r>
              <a:rPr lang="en-US" sz="2800" dirty="0" smtClean="0"/>
              <a:t>Seen </a:t>
            </a:r>
            <a:r>
              <a:rPr lang="en-US" sz="2800" dirty="0"/>
              <a:t>it before?</a:t>
            </a:r>
          </a:p>
          <a:p>
            <a:pPr marL="0">
              <a:lnSpc>
                <a:spcPct val="150000"/>
              </a:lnSpc>
              <a:spcBef>
                <a:spcPts val="0"/>
              </a:spcBef>
            </a:pPr>
            <a:r>
              <a:rPr lang="en-US" sz="2800" dirty="0"/>
              <a:t>G</a:t>
            </a:r>
            <a:r>
              <a:rPr lang="en-US" sz="2800" dirty="0" smtClean="0"/>
              <a:t>et </a:t>
            </a:r>
            <a:r>
              <a:rPr lang="en-US" sz="2800" dirty="0"/>
              <a:t>it during warm up/debrief</a:t>
            </a:r>
          </a:p>
          <a:p>
            <a:pPr marL="0">
              <a:lnSpc>
                <a:spcPct val="150000"/>
              </a:lnSpc>
              <a:spcBef>
                <a:spcPts val="0"/>
              </a:spcBef>
            </a:pPr>
            <a:r>
              <a:rPr lang="en-US" sz="2800" dirty="0" smtClean="0"/>
              <a:t>*</a:t>
            </a:r>
            <a:r>
              <a:rPr lang="en-US" sz="2800" dirty="0"/>
              <a:t>*all exit quizzes are </a:t>
            </a:r>
            <a:r>
              <a:rPr lang="en-US" sz="2800" dirty="0" err="1"/>
              <a:t>retakeable</a:t>
            </a:r>
            <a:r>
              <a:rPr lang="en-US" sz="2800" dirty="0"/>
              <a:t>, </a:t>
            </a:r>
            <a:r>
              <a:rPr lang="en-US" sz="2800" dirty="0" smtClean="0"/>
              <a:t>so…</a:t>
            </a:r>
          </a:p>
          <a:p>
            <a:pPr marL="682625" lvl="3">
              <a:lnSpc>
                <a:spcPct val="150000"/>
              </a:lnSpc>
              <a:spcBef>
                <a:spcPts val="0"/>
              </a:spcBef>
            </a:pPr>
            <a:r>
              <a:rPr lang="en-US" sz="2400" dirty="0" smtClean="0"/>
              <a:t>1</a:t>
            </a:r>
            <a:r>
              <a:rPr lang="en-US" sz="2400" dirty="0"/>
              <a:t>. they do </a:t>
            </a:r>
            <a:r>
              <a:rPr lang="en-US" sz="2400" dirty="0" smtClean="0"/>
              <a:t>well…good </a:t>
            </a:r>
          </a:p>
          <a:p>
            <a:pPr marL="682625" lvl="3">
              <a:lnSpc>
                <a:spcPct val="150000"/>
              </a:lnSpc>
              <a:spcBef>
                <a:spcPts val="0"/>
              </a:spcBef>
            </a:pPr>
            <a:r>
              <a:rPr lang="en-US" sz="2400" dirty="0" smtClean="0"/>
              <a:t>2. </a:t>
            </a:r>
            <a:r>
              <a:rPr lang="en-US" sz="2400" dirty="0"/>
              <a:t>they </a:t>
            </a:r>
            <a:r>
              <a:rPr lang="en-US" sz="2400" dirty="0" smtClean="0"/>
              <a:t>bomb…now </a:t>
            </a:r>
            <a:r>
              <a:rPr lang="en-US" sz="2400" dirty="0"/>
              <a:t>we </a:t>
            </a:r>
            <a:r>
              <a:rPr lang="en-US" sz="2400" dirty="0" smtClean="0"/>
              <a:t>know…go </a:t>
            </a:r>
            <a:r>
              <a:rPr lang="en-US" sz="2400" dirty="0"/>
              <a:t>back do the HW, retry</a:t>
            </a:r>
          </a:p>
          <a:p>
            <a:pPr marL="0">
              <a:lnSpc>
                <a:spcPct val="150000"/>
              </a:lnSpc>
              <a:spcBef>
                <a:spcPts val="0"/>
              </a:spcBef>
            </a:pPr>
            <a:r>
              <a:rPr lang="en-US" sz="2800" dirty="0"/>
              <a:t>L</a:t>
            </a:r>
            <a:r>
              <a:rPr lang="en-US" sz="2800" dirty="0" smtClean="0"/>
              <a:t>ast </a:t>
            </a:r>
            <a:r>
              <a:rPr lang="en-US" sz="2800" dirty="0"/>
              <a:t>to get individual </a:t>
            </a:r>
            <a:r>
              <a:rPr lang="en-US" sz="2800" dirty="0" smtClean="0"/>
              <a:t>help</a:t>
            </a:r>
          </a:p>
          <a:p>
            <a:pPr marL="0">
              <a:lnSpc>
                <a:spcPct val="150000"/>
              </a:lnSpc>
              <a:spcBef>
                <a:spcPts val="0"/>
              </a:spcBef>
            </a:pPr>
            <a:r>
              <a:rPr lang="en-US" sz="2800" dirty="0" smtClean="0"/>
              <a:t>Conversation/buy-in  and parent support</a:t>
            </a:r>
          </a:p>
          <a:p>
            <a:pPr marL="0">
              <a:lnSpc>
                <a:spcPct val="150000"/>
              </a:lnSpc>
              <a:spcBef>
                <a:spcPts val="0"/>
              </a:spcBef>
            </a:pPr>
            <a:endParaRPr lang="en-US" sz="2800" dirty="0"/>
          </a:p>
        </p:txBody>
      </p:sp>
    </p:spTree>
    <p:extLst>
      <p:ext uri="{BB962C8B-B14F-4D97-AF65-F5344CB8AC3E}">
        <p14:creationId xmlns:p14="http://schemas.microsoft.com/office/powerpoint/2010/main" val="24022304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712"/>
            <a:ext cx="8996947" cy="868362"/>
          </a:xfrm>
        </p:spPr>
        <p:txBody>
          <a:bodyPr/>
          <a:lstStyle/>
          <a:p>
            <a:r>
              <a:rPr lang="en-US" dirty="0" smtClean="0"/>
              <a:t>What if they don</a:t>
            </a:r>
            <a:r>
              <a:rPr lang="fr-FR" dirty="0" smtClean="0"/>
              <a:t>’</a:t>
            </a:r>
            <a:r>
              <a:rPr lang="en-US" dirty="0" smtClean="0"/>
              <a:t>t watch the videos?!</a:t>
            </a:r>
            <a:endParaRPr lang="en-US" dirty="0"/>
          </a:p>
        </p:txBody>
      </p:sp>
      <p:sp>
        <p:nvSpPr>
          <p:cNvPr id="3" name="Content Placeholder 2"/>
          <p:cNvSpPr>
            <a:spLocks noGrp="1"/>
          </p:cNvSpPr>
          <p:nvPr>
            <p:ph idx="1"/>
          </p:nvPr>
        </p:nvSpPr>
        <p:spPr>
          <a:xfrm>
            <a:off x="307474" y="1627428"/>
            <a:ext cx="8689473" cy="4682466"/>
          </a:xfrm>
        </p:spPr>
        <p:txBody>
          <a:bodyPr>
            <a:normAutofit/>
          </a:bodyPr>
          <a:lstStyle/>
          <a:p>
            <a:pPr marL="0" indent="0" algn="ctr">
              <a:lnSpc>
                <a:spcPct val="150000"/>
              </a:lnSpc>
              <a:spcBef>
                <a:spcPts val="0"/>
              </a:spcBef>
              <a:buNone/>
            </a:pPr>
            <a:r>
              <a:rPr lang="en-US" sz="6000" dirty="0" smtClean="0"/>
              <a:t>More will than you think!</a:t>
            </a:r>
          </a:p>
          <a:p>
            <a:pPr marL="0" indent="0" algn="ctr">
              <a:lnSpc>
                <a:spcPct val="150000"/>
              </a:lnSpc>
              <a:spcBef>
                <a:spcPts val="0"/>
              </a:spcBef>
              <a:buNone/>
            </a:pPr>
            <a:endParaRPr lang="en-US" sz="2800" dirty="0"/>
          </a:p>
          <a:p>
            <a:pPr marL="0" indent="0" algn="ctr">
              <a:lnSpc>
                <a:spcPct val="150000"/>
              </a:lnSpc>
              <a:spcBef>
                <a:spcPts val="0"/>
              </a:spcBef>
              <a:buNone/>
            </a:pPr>
            <a:r>
              <a:rPr lang="en-US" sz="2800" dirty="0" smtClean="0"/>
              <a:t>Make them short and sweet and build the culture of your class!</a:t>
            </a:r>
            <a:endParaRPr lang="en-US" sz="2800" dirty="0"/>
          </a:p>
        </p:txBody>
      </p:sp>
    </p:spTree>
    <p:extLst>
      <p:ext uri="{BB962C8B-B14F-4D97-AF65-F5344CB8AC3E}">
        <p14:creationId xmlns:p14="http://schemas.microsoft.com/office/powerpoint/2010/main" val="19491920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we’re not a 1-1 school</a:t>
            </a:r>
            <a:endParaRPr lang="en-US" dirty="0"/>
          </a:p>
        </p:txBody>
      </p:sp>
      <p:sp>
        <p:nvSpPr>
          <p:cNvPr id="3" name="Content Placeholder 2"/>
          <p:cNvSpPr>
            <a:spLocks noGrp="1"/>
          </p:cNvSpPr>
          <p:nvPr>
            <p:ph idx="1"/>
          </p:nvPr>
        </p:nvSpPr>
        <p:spPr/>
        <p:txBody>
          <a:bodyPr/>
          <a:lstStyle/>
          <a:p>
            <a:r>
              <a:rPr lang="en-US" dirty="0" smtClean="0"/>
              <a:t>USB drives</a:t>
            </a:r>
          </a:p>
          <a:p>
            <a:r>
              <a:rPr lang="en-US" dirty="0" smtClean="0"/>
              <a:t>Mobile devices (use YouTube)</a:t>
            </a:r>
          </a:p>
          <a:p>
            <a:r>
              <a:rPr lang="en-US" dirty="0" smtClean="0"/>
              <a:t>Library/Computer </a:t>
            </a:r>
            <a:r>
              <a:rPr lang="en-US" dirty="0" smtClean="0"/>
              <a:t>Lab</a:t>
            </a:r>
          </a:p>
          <a:p>
            <a:r>
              <a:rPr lang="en-US" dirty="0" smtClean="0"/>
              <a:t>Use as supplement </a:t>
            </a:r>
            <a:endParaRPr lang="en-US" dirty="0"/>
          </a:p>
        </p:txBody>
      </p:sp>
    </p:spTree>
    <p:extLst>
      <p:ext uri="{BB962C8B-B14F-4D97-AF65-F5344CB8AC3E}">
        <p14:creationId xmlns:p14="http://schemas.microsoft.com/office/powerpoint/2010/main" val="213511690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has…</a:t>
            </a:r>
            <a:endParaRPr lang="en-US" dirty="0"/>
          </a:p>
        </p:txBody>
      </p:sp>
      <p:sp>
        <p:nvSpPr>
          <p:cNvPr id="3" name="Content Placeholder 2"/>
          <p:cNvSpPr>
            <a:spLocks noGrp="1"/>
          </p:cNvSpPr>
          <p:nvPr>
            <p:ph idx="1"/>
          </p:nvPr>
        </p:nvSpPr>
        <p:spPr/>
        <p:txBody>
          <a:bodyPr>
            <a:normAutofit/>
          </a:bodyPr>
          <a:lstStyle/>
          <a:p>
            <a:r>
              <a:rPr lang="en-US" sz="3200" dirty="0" smtClean="0"/>
              <a:t>…heard </a:t>
            </a:r>
            <a:r>
              <a:rPr lang="en-US" sz="3200" dirty="0"/>
              <a:t>of "flipping the classroom</a:t>
            </a:r>
            <a:r>
              <a:rPr lang="en-US" sz="3200" dirty="0" smtClean="0"/>
              <a:t>?”</a:t>
            </a:r>
            <a:endParaRPr lang="en-US" sz="3200" dirty="0"/>
          </a:p>
          <a:p>
            <a:r>
              <a:rPr lang="en-US" sz="3200" dirty="0" smtClean="0"/>
              <a:t>…made </a:t>
            </a:r>
            <a:r>
              <a:rPr lang="en-US" sz="3200" dirty="0"/>
              <a:t>screencasts, </a:t>
            </a:r>
            <a:r>
              <a:rPr lang="en-US" sz="3200" dirty="0" err="1"/>
              <a:t>vodcasts</a:t>
            </a:r>
            <a:r>
              <a:rPr lang="en-US" sz="3200" dirty="0"/>
              <a:t>, </a:t>
            </a:r>
            <a:r>
              <a:rPr lang="en-US" sz="3200" b="1" dirty="0"/>
              <a:t>videos</a:t>
            </a:r>
            <a:r>
              <a:rPr lang="en-US" sz="3200" dirty="0"/>
              <a:t>, </a:t>
            </a:r>
            <a:r>
              <a:rPr lang="en-US" sz="3200" dirty="0" smtClean="0"/>
              <a:t>etc…</a:t>
            </a:r>
          </a:p>
          <a:p>
            <a:r>
              <a:rPr lang="en-US" sz="3200" dirty="0" smtClean="0"/>
              <a:t>…or </a:t>
            </a:r>
            <a:r>
              <a:rPr lang="en-US" sz="3200" dirty="0"/>
              <a:t>used someone else's videos. </a:t>
            </a:r>
          </a:p>
          <a:p>
            <a:r>
              <a:rPr lang="en-US" sz="3200" dirty="0" smtClean="0"/>
              <a:t>…flipped </a:t>
            </a:r>
            <a:r>
              <a:rPr lang="en-US" sz="3200" dirty="0"/>
              <a:t>a lesson, a unit, a class?</a:t>
            </a:r>
          </a:p>
        </p:txBody>
      </p:sp>
    </p:spTree>
    <p:extLst>
      <p:ext uri="{BB962C8B-B14F-4D97-AF65-F5344CB8AC3E}">
        <p14:creationId xmlns:p14="http://schemas.microsoft.com/office/powerpoint/2010/main" val="13928565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034" y="69057"/>
            <a:ext cx="7313613" cy="868362"/>
          </a:xfrm>
        </p:spPr>
        <p:txBody>
          <a:bodyPr/>
          <a:lstStyle/>
          <a:p>
            <a:r>
              <a:rPr lang="en-US" dirty="0" smtClean="0"/>
              <a:t>Student’s said…</a:t>
            </a:r>
            <a:endParaRPr lang="en-US" dirty="0"/>
          </a:p>
        </p:txBody>
      </p:sp>
      <p:sp>
        <p:nvSpPr>
          <p:cNvPr id="4" name="Text Placeholder 3"/>
          <p:cNvSpPr>
            <a:spLocks noGrp="1"/>
          </p:cNvSpPr>
          <p:nvPr>
            <p:ph type="body" idx="1"/>
          </p:nvPr>
        </p:nvSpPr>
        <p:spPr>
          <a:xfrm>
            <a:off x="873960" y="985185"/>
            <a:ext cx="3200400" cy="584035"/>
          </a:xfrm>
        </p:spPr>
        <p:txBody>
          <a:bodyPr>
            <a:normAutofit fontScale="92500"/>
          </a:bodyPr>
          <a:lstStyle/>
          <a:p>
            <a:r>
              <a:rPr lang="en-US" dirty="0" smtClean="0"/>
              <a:t>Why Flipped model next </a:t>
            </a:r>
            <a:r>
              <a:rPr lang="en-US" dirty="0" err="1" smtClean="0"/>
              <a:t>yr</a:t>
            </a:r>
            <a:r>
              <a:rPr lang="en-US" dirty="0" smtClean="0"/>
              <a:t>?</a:t>
            </a:r>
            <a:endParaRPr lang="en-US" dirty="0"/>
          </a:p>
        </p:txBody>
      </p:sp>
      <p:sp>
        <p:nvSpPr>
          <p:cNvPr id="5" name="Content Placeholder 4"/>
          <p:cNvSpPr>
            <a:spLocks noGrp="1"/>
          </p:cNvSpPr>
          <p:nvPr>
            <p:ph sz="half" idx="2"/>
          </p:nvPr>
        </p:nvSpPr>
        <p:spPr>
          <a:xfrm>
            <a:off x="160286" y="1740694"/>
            <a:ext cx="4205875" cy="5117306"/>
          </a:xfrm>
        </p:spPr>
        <p:txBody>
          <a:bodyPr>
            <a:normAutofit/>
          </a:bodyPr>
          <a:lstStyle/>
          <a:p>
            <a:pPr marL="0" indent="0">
              <a:buNone/>
            </a:pPr>
            <a:r>
              <a:rPr lang="en-US" sz="1800" dirty="0" smtClean="0"/>
              <a:t>“because </a:t>
            </a:r>
            <a:r>
              <a:rPr lang="en-US" sz="1800" dirty="0"/>
              <a:t>then I can ask my teachers the questions I have rather than waiting until I get home and have no idea what I was </a:t>
            </a:r>
            <a:r>
              <a:rPr lang="en-US" sz="1800" dirty="0" smtClean="0"/>
              <a:t>doing”</a:t>
            </a:r>
          </a:p>
          <a:p>
            <a:pPr marL="0" indent="0">
              <a:buNone/>
            </a:pPr>
            <a:r>
              <a:rPr lang="en-US" sz="1800" dirty="0" smtClean="0"/>
              <a:t>“It's a lot easier.”</a:t>
            </a:r>
          </a:p>
          <a:p>
            <a:pPr marL="0" indent="0">
              <a:buNone/>
            </a:pPr>
            <a:r>
              <a:rPr lang="en-US" sz="1800" dirty="0" smtClean="0"/>
              <a:t>“I am able to get extra help in class, and more practice.”</a:t>
            </a:r>
          </a:p>
          <a:p>
            <a:pPr marL="0" indent="0">
              <a:buNone/>
            </a:pPr>
            <a:r>
              <a:rPr lang="en-US" sz="1800" dirty="0" smtClean="0"/>
              <a:t>“because </a:t>
            </a:r>
            <a:r>
              <a:rPr lang="en-US" sz="1800" dirty="0" err="1" smtClean="0"/>
              <a:t>i</a:t>
            </a:r>
            <a:r>
              <a:rPr lang="en-US" sz="1800" dirty="0" smtClean="0"/>
              <a:t> can go back and re-learn a lesson </a:t>
            </a:r>
            <a:r>
              <a:rPr lang="en-US" sz="1800" dirty="0" err="1" smtClean="0"/>
              <a:t>i</a:t>
            </a:r>
            <a:r>
              <a:rPr lang="en-US" sz="1800" dirty="0" smtClean="0"/>
              <a:t> did not get the first time.”</a:t>
            </a:r>
          </a:p>
          <a:p>
            <a:pPr marL="0" indent="0">
              <a:buNone/>
            </a:pPr>
            <a:r>
              <a:rPr lang="en-US" sz="1800" dirty="0" smtClean="0"/>
              <a:t>“Simple, easy, if </a:t>
            </a:r>
            <a:r>
              <a:rPr lang="en-US" sz="1800" dirty="0" err="1" smtClean="0"/>
              <a:t>i</a:t>
            </a:r>
            <a:r>
              <a:rPr lang="en-US" sz="1800" dirty="0" smtClean="0"/>
              <a:t> miss a day, </a:t>
            </a:r>
            <a:r>
              <a:rPr lang="en-US" sz="1800" dirty="0" err="1" smtClean="0"/>
              <a:t>i</a:t>
            </a:r>
            <a:r>
              <a:rPr lang="en-US" sz="1800" dirty="0" smtClean="0"/>
              <a:t> can easily catch up, or re watch a video </a:t>
            </a:r>
            <a:r>
              <a:rPr lang="en-US" sz="1800" dirty="0" err="1" smtClean="0"/>
              <a:t>i</a:t>
            </a:r>
            <a:r>
              <a:rPr lang="en-US" sz="1800" dirty="0" smtClean="0"/>
              <a:t> did not get, instead of asking for extra help”</a:t>
            </a:r>
            <a:endParaRPr lang="en-US" sz="1800" dirty="0"/>
          </a:p>
        </p:txBody>
      </p:sp>
      <p:sp>
        <p:nvSpPr>
          <p:cNvPr id="6" name="Text Placeholder 5"/>
          <p:cNvSpPr>
            <a:spLocks noGrp="1"/>
          </p:cNvSpPr>
          <p:nvPr>
            <p:ph type="body" sz="quarter" idx="3"/>
          </p:nvPr>
        </p:nvSpPr>
        <p:spPr>
          <a:xfrm>
            <a:off x="4832881" y="985185"/>
            <a:ext cx="3200400" cy="584035"/>
          </a:xfrm>
        </p:spPr>
        <p:txBody>
          <a:bodyPr/>
          <a:lstStyle/>
          <a:p>
            <a:r>
              <a:rPr lang="en-US" dirty="0" smtClean="0"/>
              <a:t>Thing I really liked was…</a:t>
            </a:r>
            <a:endParaRPr lang="en-US" dirty="0"/>
          </a:p>
        </p:txBody>
      </p:sp>
      <p:sp>
        <p:nvSpPr>
          <p:cNvPr id="7" name="Content Placeholder 6"/>
          <p:cNvSpPr>
            <a:spLocks noGrp="1"/>
          </p:cNvSpPr>
          <p:nvPr>
            <p:ph sz="quarter" idx="4"/>
          </p:nvPr>
        </p:nvSpPr>
        <p:spPr>
          <a:xfrm>
            <a:off x="4549147" y="1740694"/>
            <a:ext cx="4451519" cy="4830657"/>
          </a:xfrm>
        </p:spPr>
        <p:txBody>
          <a:bodyPr>
            <a:normAutofit/>
          </a:bodyPr>
          <a:lstStyle/>
          <a:p>
            <a:pPr marL="0" indent="0">
              <a:buNone/>
            </a:pPr>
            <a:r>
              <a:rPr lang="en-US" sz="1800" dirty="0" smtClean="0"/>
              <a:t>“</a:t>
            </a:r>
            <a:r>
              <a:rPr lang="en-US" sz="1800" dirty="0"/>
              <a:t>it made the class feel quicker and more </a:t>
            </a:r>
            <a:r>
              <a:rPr lang="en-US" sz="1800" dirty="0" smtClean="0"/>
              <a:t>fun”</a:t>
            </a:r>
          </a:p>
          <a:p>
            <a:pPr marL="0" indent="0">
              <a:buNone/>
            </a:pPr>
            <a:r>
              <a:rPr lang="en-US" sz="1800" dirty="0" smtClean="0"/>
              <a:t>“the </a:t>
            </a:r>
            <a:r>
              <a:rPr lang="en-US" sz="1800" dirty="0"/>
              <a:t>teacher </a:t>
            </a:r>
            <a:r>
              <a:rPr lang="en-US" sz="1800" dirty="0" err="1"/>
              <a:t>didnt</a:t>
            </a:r>
            <a:r>
              <a:rPr lang="en-US" sz="1800" dirty="0"/>
              <a:t> lecture us </a:t>
            </a:r>
            <a:r>
              <a:rPr lang="en-US" sz="1800" dirty="0" smtClean="0"/>
              <a:t>much”</a:t>
            </a:r>
            <a:endParaRPr lang="en-US" sz="1800" dirty="0"/>
          </a:p>
          <a:p>
            <a:pPr marL="0" indent="0">
              <a:buNone/>
            </a:pPr>
            <a:r>
              <a:rPr lang="en-US" sz="1800" dirty="0" smtClean="0"/>
              <a:t>“It </a:t>
            </a:r>
            <a:r>
              <a:rPr lang="en-US" sz="1800" dirty="0"/>
              <a:t>made learning new concepts </a:t>
            </a:r>
            <a:r>
              <a:rPr lang="en-US" sz="1800" dirty="0" smtClean="0"/>
              <a:t>easier”</a:t>
            </a:r>
            <a:endParaRPr lang="en-US" sz="1800" dirty="0"/>
          </a:p>
          <a:p>
            <a:pPr marL="0" indent="0">
              <a:buNone/>
            </a:pPr>
            <a:r>
              <a:rPr lang="en-US" sz="1800" dirty="0" smtClean="0"/>
              <a:t>“Watching </a:t>
            </a:r>
            <a:r>
              <a:rPr lang="en-US" sz="1800" dirty="0"/>
              <a:t>the videos at home helped, because then there was more one-on-one time with the teacher in class is the material was not understood</a:t>
            </a:r>
            <a:r>
              <a:rPr lang="en-US" sz="1800" dirty="0" smtClean="0"/>
              <a:t>.”</a:t>
            </a:r>
            <a:endParaRPr lang="en-US" sz="1800" dirty="0"/>
          </a:p>
          <a:p>
            <a:pPr marL="0" indent="0">
              <a:buNone/>
            </a:pPr>
            <a:r>
              <a:rPr lang="en-US" sz="1800" dirty="0" smtClean="0"/>
              <a:t>“I </a:t>
            </a:r>
            <a:r>
              <a:rPr lang="en-US" sz="1800" dirty="0"/>
              <a:t>could review a lesson I felt that I didn't understand as well as many times as I wanted. I could pause the video to think</a:t>
            </a:r>
            <a:r>
              <a:rPr lang="en-US" sz="1800" dirty="0" smtClean="0"/>
              <a:t>.”</a:t>
            </a:r>
            <a:endParaRPr lang="en-US" sz="1800" dirty="0"/>
          </a:p>
        </p:txBody>
      </p:sp>
    </p:spTree>
    <p:extLst>
      <p:ext uri="{BB962C8B-B14F-4D97-AF65-F5344CB8AC3E}">
        <p14:creationId xmlns:p14="http://schemas.microsoft.com/office/powerpoint/2010/main" val="393955233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844525"/>
          </a:xfrm>
          <a:prstGeom prst="rect">
            <a:avLst/>
          </a:prstGeom>
        </p:spPr>
      </p:pic>
      <p:sp>
        <p:nvSpPr>
          <p:cNvPr id="5" name="TextBox 4"/>
          <p:cNvSpPr txBox="1"/>
          <p:nvPr/>
        </p:nvSpPr>
        <p:spPr>
          <a:xfrm>
            <a:off x="1497262" y="4860059"/>
            <a:ext cx="2727158" cy="584776"/>
          </a:xfrm>
          <a:prstGeom prst="rect">
            <a:avLst/>
          </a:prstGeom>
          <a:noFill/>
        </p:spPr>
        <p:txBody>
          <a:bodyPr wrap="square" rtlCol="0">
            <a:spAutoFit/>
          </a:bodyPr>
          <a:lstStyle/>
          <a:p>
            <a:r>
              <a:rPr lang="en-US" sz="3200" dirty="0" smtClean="0"/>
              <a:t>Traditional:</a:t>
            </a:r>
            <a:endParaRPr lang="en-US" sz="3200" dirty="0"/>
          </a:p>
        </p:txBody>
      </p:sp>
      <p:sp>
        <p:nvSpPr>
          <p:cNvPr id="6" name="TextBox 5"/>
          <p:cNvSpPr txBox="1"/>
          <p:nvPr/>
        </p:nvSpPr>
        <p:spPr>
          <a:xfrm>
            <a:off x="7224287" y="4840470"/>
            <a:ext cx="2727158" cy="646331"/>
          </a:xfrm>
          <a:prstGeom prst="rect">
            <a:avLst/>
          </a:prstGeom>
          <a:noFill/>
        </p:spPr>
        <p:txBody>
          <a:bodyPr wrap="square" rtlCol="0">
            <a:spAutoFit/>
          </a:bodyPr>
          <a:lstStyle/>
          <a:p>
            <a:r>
              <a:rPr lang="en-US" sz="3600" dirty="0" smtClean="0">
                <a:sym typeface="Wingdings"/>
              </a:rPr>
              <a:t></a:t>
            </a:r>
            <a:r>
              <a:rPr lang="en-US" sz="3600" dirty="0" smtClean="0"/>
              <a:t>Flipped</a:t>
            </a:r>
            <a:endParaRPr lang="en-US" sz="3600" dirty="0"/>
          </a:p>
        </p:txBody>
      </p:sp>
    </p:spTree>
    <p:extLst>
      <p:ext uri="{BB962C8B-B14F-4D97-AF65-F5344CB8AC3E}">
        <p14:creationId xmlns:p14="http://schemas.microsoft.com/office/powerpoint/2010/main" val="148787740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5869"/>
            <a:ext cx="9050421" cy="868362"/>
          </a:xfrm>
        </p:spPr>
        <p:txBody>
          <a:bodyPr/>
          <a:lstStyle/>
          <a:p>
            <a:r>
              <a:rPr lang="en-US" sz="3600" dirty="0" smtClean="0"/>
              <a:t>Compared to last year (flipped) </a:t>
            </a:r>
            <a:br>
              <a:rPr lang="en-US" sz="3600" dirty="0" smtClean="0"/>
            </a:br>
            <a:r>
              <a:rPr lang="en-US" sz="3600" dirty="0" smtClean="0"/>
              <a:t>and the previous year (not)</a:t>
            </a:r>
            <a:endParaRPr lang="en-US" sz="3600" dirty="0"/>
          </a:p>
        </p:txBody>
      </p:sp>
      <p:pic>
        <p:nvPicPr>
          <p:cNvPr id="3" name="Picture 2"/>
          <p:cNvPicPr>
            <a:picLocks noChangeAspect="1"/>
          </p:cNvPicPr>
          <p:nvPr/>
        </p:nvPicPr>
        <p:blipFill rotWithShape="1">
          <a:blip r:embed="rId2"/>
          <a:srcRect r="53947"/>
          <a:stretch/>
        </p:blipFill>
        <p:spPr>
          <a:xfrm>
            <a:off x="-330495" y="1612232"/>
            <a:ext cx="7970395" cy="1663032"/>
          </a:xfrm>
          <a:prstGeom prst="rect">
            <a:avLst/>
          </a:prstGeom>
        </p:spPr>
      </p:pic>
      <p:grpSp>
        <p:nvGrpSpPr>
          <p:cNvPr id="7" name="Group 6"/>
          <p:cNvGrpSpPr/>
          <p:nvPr/>
        </p:nvGrpSpPr>
        <p:grpSpPr>
          <a:xfrm>
            <a:off x="1101557" y="4019551"/>
            <a:ext cx="8042443" cy="1782680"/>
            <a:chOff x="914400" y="3631532"/>
            <a:chExt cx="6375674" cy="1501942"/>
          </a:xfrm>
        </p:grpSpPr>
        <p:pic>
          <p:nvPicPr>
            <p:cNvPr id="4" name="Picture 3"/>
            <p:cNvPicPr>
              <a:picLocks noChangeAspect="1"/>
            </p:cNvPicPr>
            <p:nvPr/>
          </p:nvPicPr>
          <p:blipFill rotWithShape="1">
            <a:blip r:embed="rId2"/>
            <a:srcRect l="45906" r="40263"/>
            <a:stretch/>
          </p:blipFill>
          <p:spPr>
            <a:xfrm>
              <a:off x="914400" y="3631532"/>
              <a:ext cx="2161788" cy="1501942"/>
            </a:xfrm>
            <a:prstGeom prst="rect">
              <a:avLst/>
            </a:prstGeom>
          </p:spPr>
        </p:pic>
        <p:pic>
          <p:nvPicPr>
            <p:cNvPr id="6" name="Picture 5"/>
            <p:cNvPicPr>
              <a:picLocks noChangeAspect="1"/>
            </p:cNvPicPr>
            <p:nvPr/>
          </p:nvPicPr>
          <p:blipFill rotWithShape="1">
            <a:blip r:embed="rId2"/>
            <a:srcRect l="73041"/>
            <a:stretch/>
          </p:blipFill>
          <p:spPr>
            <a:xfrm>
              <a:off x="3076188" y="3631532"/>
              <a:ext cx="4213886" cy="1501942"/>
            </a:xfrm>
            <a:prstGeom prst="rect">
              <a:avLst/>
            </a:prstGeom>
          </p:spPr>
        </p:pic>
      </p:grpSp>
    </p:spTree>
    <p:extLst>
      <p:ext uri="{BB962C8B-B14F-4D97-AF65-F5344CB8AC3E}">
        <p14:creationId xmlns:p14="http://schemas.microsoft.com/office/powerpoint/2010/main" val="9665197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839" y="503238"/>
            <a:ext cx="9125997" cy="868362"/>
          </a:xfrm>
        </p:spPr>
        <p:txBody>
          <a:bodyPr/>
          <a:lstStyle/>
          <a:p>
            <a:r>
              <a:rPr lang="en-US" b="1" dirty="0"/>
              <a:t>The Flipped Classroom is NOT</a:t>
            </a:r>
            <a:r>
              <a:rPr lang="en-US" b="1" dirty="0" smtClean="0"/>
              <a:t>:</a:t>
            </a: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smtClean="0"/>
              <a:t>A </a:t>
            </a:r>
            <a:r>
              <a:rPr lang="en-US" dirty="0"/>
              <a:t>synonym for online videos. When most people hear about the flipped class all they think about are the videos.  It is the interaction and the meaningful learning activities that occur during the face-to-face time that is most important.</a:t>
            </a:r>
          </a:p>
          <a:p>
            <a:pPr lvl="0"/>
            <a:r>
              <a:rPr lang="en-US" dirty="0"/>
              <a:t>About replacing teachers with videos.</a:t>
            </a:r>
          </a:p>
          <a:p>
            <a:pPr lvl="0"/>
            <a:r>
              <a:rPr lang="en-US" dirty="0"/>
              <a:t>An online course. </a:t>
            </a:r>
          </a:p>
          <a:p>
            <a:pPr lvl="0"/>
            <a:r>
              <a:rPr lang="en-US" dirty="0"/>
              <a:t>Students working without structure.</a:t>
            </a:r>
          </a:p>
          <a:p>
            <a:pPr lvl="0"/>
            <a:r>
              <a:rPr lang="en-US" dirty="0"/>
              <a:t>Students spending the entire class staring at a computer screen.</a:t>
            </a:r>
          </a:p>
          <a:p>
            <a:pPr lvl="0"/>
            <a:r>
              <a:rPr lang="en-US" dirty="0"/>
              <a:t>Students working in isolation.  </a:t>
            </a:r>
          </a:p>
          <a:p>
            <a:pPr marL="0" indent="0">
              <a:buNone/>
            </a:pPr>
            <a:endParaRPr lang="en-US" dirty="0"/>
          </a:p>
        </p:txBody>
      </p:sp>
    </p:spTree>
    <p:extLst>
      <p:ext uri="{BB962C8B-B14F-4D97-AF65-F5344CB8AC3E}">
        <p14:creationId xmlns:p14="http://schemas.microsoft.com/office/powerpoint/2010/main" val="4006265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Flipped Classroom IS</a:t>
            </a:r>
            <a:r>
              <a:rPr lang="en-US" b="1" dirty="0" smtClean="0"/>
              <a:t>:</a:t>
            </a:r>
            <a:endParaRPr lang="en-US" dirty="0"/>
          </a:p>
        </p:txBody>
      </p:sp>
      <p:sp>
        <p:nvSpPr>
          <p:cNvPr id="3" name="Content Placeholder 2"/>
          <p:cNvSpPr>
            <a:spLocks noGrp="1"/>
          </p:cNvSpPr>
          <p:nvPr>
            <p:ph idx="1"/>
          </p:nvPr>
        </p:nvSpPr>
        <p:spPr>
          <a:xfrm>
            <a:off x="117840" y="1466532"/>
            <a:ext cx="8903412" cy="4962638"/>
          </a:xfrm>
        </p:spPr>
        <p:txBody>
          <a:bodyPr>
            <a:normAutofit fontScale="85000" lnSpcReduction="10000"/>
          </a:bodyPr>
          <a:lstStyle/>
          <a:p>
            <a:pPr lvl="0"/>
            <a:r>
              <a:rPr lang="en-US" dirty="0"/>
              <a:t>A means to INCREASE interaction and personalized </a:t>
            </a:r>
            <a:r>
              <a:rPr lang="en-US" b="1" dirty="0"/>
              <a:t>contact time</a:t>
            </a:r>
            <a:r>
              <a:rPr lang="en-US" dirty="0"/>
              <a:t> between students and teachers.</a:t>
            </a:r>
          </a:p>
          <a:p>
            <a:pPr lvl="0"/>
            <a:r>
              <a:rPr lang="en-US" dirty="0"/>
              <a:t>An environment where students take </a:t>
            </a:r>
            <a:r>
              <a:rPr lang="en-US" b="1" dirty="0"/>
              <a:t>responsibility for their own learning</a:t>
            </a:r>
            <a:r>
              <a:rPr lang="en-US" dirty="0"/>
              <a:t>.  </a:t>
            </a:r>
          </a:p>
          <a:p>
            <a:pPr lvl="0"/>
            <a:r>
              <a:rPr lang="en-US" dirty="0"/>
              <a:t>A classroom where the teacher is not the "sage on the stage", but the "</a:t>
            </a:r>
            <a:r>
              <a:rPr lang="en-US" b="1" dirty="0"/>
              <a:t>guide</a:t>
            </a:r>
            <a:r>
              <a:rPr lang="en-US" dirty="0"/>
              <a:t> on the side".</a:t>
            </a:r>
          </a:p>
          <a:p>
            <a:pPr lvl="0"/>
            <a:r>
              <a:rPr lang="en-US" dirty="0"/>
              <a:t>A </a:t>
            </a:r>
            <a:r>
              <a:rPr lang="en-US" b="1" dirty="0"/>
              <a:t>blending</a:t>
            </a:r>
            <a:r>
              <a:rPr lang="en-US" dirty="0"/>
              <a:t> of direct instruction with constructivist learning.</a:t>
            </a:r>
          </a:p>
          <a:p>
            <a:pPr lvl="0"/>
            <a:r>
              <a:rPr lang="en-US" dirty="0"/>
              <a:t>A classroom where students who are </a:t>
            </a:r>
            <a:r>
              <a:rPr lang="en-US" b="1" dirty="0"/>
              <a:t>absent</a:t>
            </a:r>
            <a:r>
              <a:rPr lang="en-US" dirty="0"/>
              <a:t> due to illness or extra-curricular activities such as athletics or field trips, don't get left behind.</a:t>
            </a:r>
          </a:p>
          <a:p>
            <a:pPr lvl="0"/>
            <a:r>
              <a:rPr lang="en-US" dirty="0"/>
              <a:t>A class where content is permanently </a:t>
            </a:r>
            <a:r>
              <a:rPr lang="en-US" b="1" dirty="0"/>
              <a:t>archived</a:t>
            </a:r>
            <a:r>
              <a:rPr lang="en-US" dirty="0"/>
              <a:t> for review or remediation.</a:t>
            </a:r>
          </a:p>
          <a:p>
            <a:pPr lvl="0"/>
            <a:r>
              <a:rPr lang="en-US" dirty="0"/>
              <a:t>A class where all students are </a:t>
            </a:r>
            <a:r>
              <a:rPr lang="en-US" b="1" dirty="0"/>
              <a:t>engaged</a:t>
            </a:r>
            <a:r>
              <a:rPr lang="en-US" dirty="0"/>
              <a:t> in their learning.</a:t>
            </a:r>
          </a:p>
          <a:p>
            <a:r>
              <a:rPr lang="en-US" dirty="0"/>
              <a:t>A place where all students can get a </a:t>
            </a:r>
            <a:r>
              <a:rPr lang="en-US" b="1" dirty="0"/>
              <a:t>personalized</a:t>
            </a:r>
            <a:r>
              <a:rPr lang="en-US" dirty="0"/>
              <a:t> education. </a:t>
            </a:r>
          </a:p>
        </p:txBody>
      </p:sp>
    </p:spTree>
    <p:extLst>
      <p:ext uri="{BB962C8B-B14F-4D97-AF65-F5344CB8AC3E}">
        <p14:creationId xmlns:p14="http://schemas.microsoft.com/office/powerpoint/2010/main" val="6334895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042093"/>
            <a:ext cx="9144000" cy="2187388"/>
          </a:xfrm>
          <a:prstGeom prst="rect">
            <a:avLst/>
          </a:prstGeom>
        </p:spPr>
      </p:pic>
      <p:sp>
        <p:nvSpPr>
          <p:cNvPr id="4" name="TextBox 3"/>
          <p:cNvSpPr txBox="1"/>
          <p:nvPr/>
        </p:nvSpPr>
        <p:spPr>
          <a:xfrm>
            <a:off x="2165684" y="213895"/>
            <a:ext cx="3957053" cy="707886"/>
          </a:xfrm>
          <a:prstGeom prst="rect">
            <a:avLst/>
          </a:prstGeom>
          <a:noFill/>
        </p:spPr>
        <p:txBody>
          <a:bodyPr wrap="square" rtlCol="0">
            <a:spAutoFit/>
          </a:bodyPr>
          <a:lstStyle/>
          <a:p>
            <a:r>
              <a:rPr lang="en-US" sz="4000" dirty="0" smtClean="0"/>
              <a:t>Why’d I do it?</a:t>
            </a:r>
            <a:endParaRPr lang="en-US" sz="4000" dirty="0"/>
          </a:p>
        </p:txBody>
      </p:sp>
    </p:spTree>
    <p:extLst>
      <p:ext uri="{BB962C8B-B14F-4D97-AF65-F5344CB8AC3E}">
        <p14:creationId xmlns:p14="http://schemas.microsoft.com/office/powerpoint/2010/main" val="753027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65684" y="213895"/>
            <a:ext cx="3957053" cy="707886"/>
          </a:xfrm>
          <a:prstGeom prst="rect">
            <a:avLst/>
          </a:prstGeom>
          <a:noFill/>
        </p:spPr>
        <p:txBody>
          <a:bodyPr wrap="square" rtlCol="0">
            <a:spAutoFit/>
          </a:bodyPr>
          <a:lstStyle/>
          <a:p>
            <a:r>
              <a:rPr lang="en-US" sz="4000" dirty="0" smtClean="0"/>
              <a:t>Why’d I do it?</a:t>
            </a:r>
            <a:endParaRPr lang="en-US" sz="4000" dirty="0"/>
          </a:p>
        </p:txBody>
      </p:sp>
      <p:pic>
        <p:nvPicPr>
          <p:cNvPr id="5" name="Picture 4"/>
          <p:cNvPicPr>
            <a:picLocks noChangeAspect="1"/>
          </p:cNvPicPr>
          <p:nvPr/>
        </p:nvPicPr>
        <p:blipFill>
          <a:blip r:embed="rId2"/>
          <a:stretch>
            <a:fillRect/>
          </a:stretch>
        </p:blipFill>
        <p:spPr>
          <a:xfrm>
            <a:off x="800100" y="1612900"/>
            <a:ext cx="7543800" cy="3619500"/>
          </a:xfrm>
          <a:prstGeom prst="rect">
            <a:avLst/>
          </a:prstGeom>
        </p:spPr>
      </p:pic>
    </p:spTree>
    <p:extLst>
      <p:ext uri="{BB962C8B-B14F-4D97-AF65-F5344CB8AC3E}">
        <p14:creationId xmlns:p14="http://schemas.microsoft.com/office/powerpoint/2010/main" val="103218238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dirty="0" smtClean="0"/>
              <a:t>Year .5</a:t>
            </a:r>
            <a:endParaRPr lang="en-US" sz="5400" b="1" dirty="0"/>
          </a:p>
        </p:txBody>
      </p:sp>
      <p:pic>
        <p:nvPicPr>
          <p:cNvPr id="5" name="Content Placeholder 4"/>
          <p:cNvPicPr>
            <a:picLocks noGrp="1" noChangeAspect="1"/>
          </p:cNvPicPr>
          <p:nvPr>
            <p:ph sz="half" idx="1"/>
          </p:nvPr>
        </p:nvPicPr>
        <p:blipFill>
          <a:blip r:embed="rId2"/>
          <a:srcRect l="3997" r="3997"/>
          <a:stretch>
            <a:fillRect/>
          </a:stretch>
        </p:blipFill>
        <p:spPr/>
      </p:pic>
      <p:sp>
        <p:nvSpPr>
          <p:cNvPr id="4" name="Content Placeholder 3"/>
          <p:cNvSpPr>
            <a:spLocks noGrp="1"/>
          </p:cNvSpPr>
          <p:nvPr>
            <p:ph sz="half" idx="2"/>
          </p:nvPr>
        </p:nvSpPr>
        <p:spPr>
          <a:xfrm>
            <a:off x="4648200" y="1735139"/>
            <a:ext cx="4495800" cy="4056062"/>
          </a:xfrm>
        </p:spPr>
        <p:txBody>
          <a:bodyPr>
            <a:normAutofit/>
          </a:bodyPr>
          <a:lstStyle/>
          <a:p>
            <a:r>
              <a:rPr lang="en-US" sz="3200" b="1" dirty="0" smtClean="0"/>
              <a:t>Coworkers</a:t>
            </a:r>
          </a:p>
          <a:p>
            <a:r>
              <a:rPr lang="en-US" sz="3200" b="1" dirty="0" smtClean="0"/>
              <a:t>Students (Q3)</a:t>
            </a:r>
          </a:p>
          <a:p>
            <a:r>
              <a:rPr lang="en-US" sz="3200" b="1" dirty="0" smtClean="0"/>
              <a:t>Khan Academy </a:t>
            </a:r>
            <a:r>
              <a:rPr lang="en-US" sz="3200" dirty="0" smtClean="0"/>
              <a:t>(old)</a:t>
            </a:r>
            <a:endParaRPr lang="en-US" sz="3200" b="1" dirty="0" smtClean="0"/>
          </a:p>
          <a:p>
            <a:r>
              <a:rPr lang="en-US" sz="3200" b="1" dirty="0" smtClean="0"/>
              <a:t>Parents</a:t>
            </a:r>
          </a:p>
          <a:p>
            <a:r>
              <a:rPr lang="en-US" sz="3200" b="1" dirty="0" smtClean="0">
                <a:sym typeface="Wingdings"/>
              </a:rPr>
              <a:t> Pre-</a:t>
            </a:r>
            <a:r>
              <a:rPr lang="en-US" sz="3200" b="1" dirty="0" err="1" smtClean="0">
                <a:sym typeface="Wingdings"/>
              </a:rPr>
              <a:t>Calc</a:t>
            </a:r>
            <a:endParaRPr lang="en-US" sz="3200" b="1" dirty="0"/>
          </a:p>
        </p:txBody>
      </p:sp>
    </p:spTree>
    <p:extLst>
      <p:ext uri="{BB962C8B-B14F-4D97-AF65-F5344CB8AC3E}">
        <p14:creationId xmlns:p14="http://schemas.microsoft.com/office/powerpoint/2010/main" val="38057756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明朝"/>
        <a:font script="Hans" typeface="宋体"/>
        <a:font script="Hant" typeface="新細明體"/>
      </a:majorFont>
      <a:minorFont>
        <a:latin typeface="Goudy Old Style"/>
        <a:ea typeface=""/>
        <a:cs typeface=""/>
        <a:font script="Jpan" typeface="ＭＳ 明朝"/>
        <a:font script="Hans" typeface="宋体"/>
        <a:font script="Hant" typeface="新細明體"/>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254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154</TotalTime>
  <Words>619</Words>
  <Application>Microsoft Macintosh PowerPoint</Application>
  <PresentationFormat>On-screen Show (4:3)</PresentationFormat>
  <Paragraphs>93</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Inkwell</vt:lpstr>
      <vt:lpstr>Dave Gilbert </vt:lpstr>
      <vt:lpstr>Who has…</vt:lpstr>
      <vt:lpstr>PowerPoint Presentation</vt:lpstr>
      <vt:lpstr>Compared to last year (flipped)  and the previous year (not)</vt:lpstr>
      <vt:lpstr>The Flipped Classroom is NOT:</vt:lpstr>
      <vt:lpstr>The Flipped Classroom IS:</vt:lpstr>
      <vt:lpstr>PowerPoint Presentation</vt:lpstr>
      <vt:lpstr>PowerPoint Presentation</vt:lpstr>
      <vt:lpstr>Year .5</vt:lpstr>
      <vt:lpstr>Year 1 – Completely Flipped </vt:lpstr>
      <vt:lpstr>My Model: </vt:lpstr>
      <vt:lpstr>How…</vt:lpstr>
      <vt:lpstr>PowerPoint Presentation</vt:lpstr>
      <vt:lpstr>PowerPoint Presentation</vt:lpstr>
      <vt:lpstr>PowerPoint Presentation</vt:lpstr>
      <vt:lpstr>PowerPoint Presentation</vt:lpstr>
      <vt:lpstr>What if they don’t watch the videos?!</vt:lpstr>
      <vt:lpstr>What if they don’t watch the videos?!</vt:lpstr>
      <vt:lpstr>But we’re not a 1-1 school</vt:lpstr>
      <vt:lpstr>Student’s said…</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Dave Gilbert </dc:title>
  <dc:creator>david</dc:creator>
  <cp:lastModifiedBy>david</cp:lastModifiedBy>
  <cp:revision>22</cp:revision>
  <dcterms:created xsi:type="dcterms:W3CDTF">2014-04-09T20:06:58Z</dcterms:created>
  <dcterms:modified xsi:type="dcterms:W3CDTF">2014-04-10T03:15:12Z</dcterms:modified>
</cp:coreProperties>
</file>